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7" r:id="rId6"/>
    <p:sldId id="262" r:id="rId7"/>
    <p:sldId id="263" r:id="rId8"/>
    <p:sldId id="266"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60"/>
  </p:normalViewPr>
  <p:slideViewPr>
    <p:cSldViewPr snapToGrid="0">
      <p:cViewPr varScale="1">
        <p:scale>
          <a:sx n="82" d="100"/>
          <a:sy n="82" d="100"/>
        </p:scale>
        <p:origin x="78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40189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209060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154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127572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8922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1219234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313292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422977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87737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77A080E-A905-4AC1-BAE2-14D38EE18870}" type="datetimeFigureOut">
              <a:rPr lang="nl-NL" smtClean="0"/>
              <a:t>5-4-2020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46261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77A080E-A905-4AC1-BAE2-14D38EE18870}" type="datetimeFigureOut">
              <a:rPr lang="nl-NL" smtClean="0"/>
              <a:t>5-4-2020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428620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77A080E-A905-4AC1-BAE2-14D38EE18870}" type="datetimeFigureOut">
              <a:rPr lang="nl-NL" smtClean="0"/>
              <a:t>5-4-2020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326700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77A080E-A905-4AC1-BAE2-14D38EE18870}" type="datetimeFigureOut">
              <a:rPr lang="nl-NL" smtClean="0"/>
              <a:t>5-4-2020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10830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A080E-A905-4AC1-BAE2-14D38EE18870}" type="datetimeFigureOut">
              <a:rPr lang="nl-NL" smtClean="0"/>
              <a:t>5-4-2020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103242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77A080E-A905-4AC1-BAE2-14D38EE18870}" type="datetimeFigureOut">
              <a:rPr lang="nl-NL" smtClean="0"/>
              <a:t>5-4-2020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312140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77A080E-A905-4AC1-BAE2-14D38EE18870}" type="datetimeFigureOut">
              <a:rPr lang="nl-NL" smtClean="0"/>
              <a:t>5-4-2020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B5EA51-7EBD-4583-87A8-2935B1C16674}" type="slidenum">
              <a:rPr lang="nl-NL" smtClean="0"/>
              <a:t>‹nr.›</a:t>
            </a:fld>
            <a:endParaRPr lang="nl-NL"/>
          </a:p>
        </p:txBody>
      </p:sp>
    </p:spTree>
    <p:extLst>
      <p:ext uri="{BB962C8B-B14F-4D97-AF65-F5344CB8AC3E}">
        <p14:creationId xmlns:p14="http://schemas.microsoft.com/office/powerpoint/2010/main" val="32499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7A080E-A905-4AC1-BAE2-14D38EE18870}" type="datetimeFigureOut">
              <a:rPr lang="nl-NL" smtClean="0"/>
              <a:t>5-4-2020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B5EA51-7EBD-4583-87A8-2935B1C16674}" type="slidenum">
              <a:rPr lang="nl-NL" smtClean="0"/>
              <a:t>‹nr.›</a:t>
            </a:fld>
            <a:endParaRPr lang="nl-NL"/>
          </a:p>
        </p:txBody>
      </p:sp>
    </p:spTree>
    <p:extLst>
      <p:ext uri="{BB962C8B-B14F-4D97-AF65-F5344CB8AC3E}">
        <p14:creationId xmlns:p14="http://schemas.microsoft.com/office/powerpoint/2010/main" val="3099526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raatpo&#235;zie.n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1C6B0-4E12-4DD1-AF76-C29598834118}"/>
              </a:ext>
            </a:extLst>
          </p:cNvPr>
          <p:cNvSpPr>
            <a:spLocks noGrp="1"/>
          </p:cNvSpPr>
          <p:nvPr>
            <p:ph type="ctrTitle"/>
          </p:nvPr>
        </p:nvSpPr>
        <p:spPr/>
        <p:txBody>
          <a:bodyPr/>
          <a:lstStyle/>
          <a:p>
            <a:r>
              <a:rPr lang="nl-NL" dirty="0"/>
              <a:t>Online les 10 vwo les 3</a:t>
            </a:r>
          </a:p>
        </p:txBody>
      </p:sp>
      <p:sp>
        <p:nvSpPr>
          <p:cNvPr id="3" name="Ondertitel 2">
            <a:extLst>
              <a:ext uri="{FF2B5EF4-FFF2-40B4-BE49-F238E27FC236}">
                <a16:creationId xmlns:a16="http://schemas.microsoft.com/office/drawing/2014/main" id="{EB8EE634-D97D-44CB-8D0D-153719A82E5F}"/>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412717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690F0-72DA-47EF-B69B-E7DBD66795CE}"/>
              </a:ext>
            </a:extLst>
          </p:cNvPr>
          <p:cNvSpPr>
            <a:spLocks noGrp="1"/>
          </p:cNvSpPr>
          <p:nvPr>
            <p:ph type="title"/>
          </p:nvPr>
        </p:nvSpPr>
        <p:spPr/>
        <p:txBody>
          <a:bodyPr/>
          <a:lstStyle/>
          <a:p>
            <a:r>
              <a:rPr lang="nl-NL" dirty="0"/>
              <a:t>Wat gaan we vandaag doen?</a:t>
            </a:r>
          </a:p>
        </p:txBody>
      </p:sp>
      <p:sp>
        <p:nvSpPr>
          <p:cNvPr id="3" name="Tijdelijke aanduiding voor inhoud 2">
            <a:extLst>
              <a:ext uri="{FF2B5EF4-FFF2-40B4-BE49-F238E27FC236}">
                <a16:creationId xmlns:a16="http://schemas.microsoft.com/office/drawing/2014/main" id="{3CA1BB1B-60EC-4D95-88E5-06B9EF7F5136}"/>
              </a:ext>
            </a:extLst>
          </p:cNvPr>
          <p:cNvSpPr>
            <a:spLocks noGrp="1"/>
          </p:cNvSpPr>
          <p:nvPr>
            <p:ph idx="1"/>
          </p:nvPr>
        </p:nvSpPr>
        <p:spPr/>
        <p:txBody>
          <a:bodyPr/>
          <a:lstStyle/>
          <a:p>
            <a:r>
              <a:rPr lang="nl-NL" dirty="0"/>
              <a:t>Uiteenzetting klaar en beoordeeld van elkaar. </a:t>
            </a:r>
          </a:p>
          <a:p>
            <a:r>
              <a:rPr lang="nl-NL" dirty="0"/>
              <a:t>Enkele vragen aan leerlingen: wat viel op? </a:t>
            </a:r>
          </a:p>
          <a:p>
            <a:r>
              <a:rPr lang="nl-NL" dirty="0"/>
              <a:t>Theorie aanvulling: hoe schrijf je een goede uiteenzetting? (Boek vanaf blz. 67 er even bij pakken)</a:t>
            </a:r>
          </a:p>
          <a:p>
            <a:r>
              <a:rPr lang="nl-NL" dirty="0"/>
              <a:t>instructies om in te leveren. </a:t>
            </a:r>
          </a:p>
          <a:p>
            <a:r>
              <a:rPr lang="nl-NL" dirty="0"/>
              <a:t>slotopdrachtje</a:t>
            </a:r>
          </a:p>
        </p:txBody>
      </p:sp>
    </p:spTree>
    <p:extLst>
      <p:ext uri="{BB962C8B-B14F-4D97-AF65-F5344CB8AC3E}">
        <p14:creationId xmlns:p14="http://schemas.microsoft.com/office/powerpoint/2010/main" val="147225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690F0-72DA-47EF-B69B-E7DBD66795CE}"/>
              </a:ext>
            </a:extLst>
          </p:cNvPr>
          <p:cNvSpPr>
            <a:spLocks noGrp="1"/>
          </p:cNvSpPr>
          <p:nvPr>
            <p:ph type="title"/>
          </p:nvPr>
        </p:nvSpPr>
        <p:spPr/>
        <p:txBody>
          <a:bodyPr/>
          <a:lstStyle/>
          <a:p>
            <a:r>
              <a:rPr lang="nl-NL" dirty="0"/>
              <a:t>Uitwisseling uiteenzetting. </a:t>
            </a:r>
          </a:p>
        </p:txBody>
      </p:sp>
      <p:sp>
        <p:nvSpPr>
          <p:cNvPr id="3" name="Tijdelijke aanduiding voor inhoud 2">
            <a:extLst>
              <a:ext uri="{FF2B5EF4-FFF2-40B4-BE49-F238E27FC236}">
                <a16:creationId xmlns:a16="http://schemas.microsoft.com/office/drawing/2014/main" id="{3CA1BB1B-60EC-4D95-88E5-06B9EF7F5136}"/>
              </a:ext>
            </a:extLst>
          </p:cNvPr>
          <p:cNvSpPr>
            <a:spLocks noGrp="1"/>
          </p:cNvSpPr>
          <p:nvPr>
            <p:ph idx="1"/>
          </p:nvPr>
        </p:nvSpPr>
        <p:spPr/>
        <p:txBody>
          <a:bodyPr>
            <a:normAutofit/>
          </a:bodyPr>
          <a:lstStyle/>
          <a:p>
            <a:pPr marL="0" indent="0">
              <a:buNone/>
            </a:pPr>
            <a:r>
              <a:rPr lang="nl-NL" dirty="0"/>
              <a:t>Ik heb duo’s gemaakt: overzicht staat ook in drive en wiki </a:t>
            </a:r>
          </a:p>
          <a:p>
            <a:pPr marL="0" indent="0">
              <a:buNone/>
            </a:pPr>
            <a:endParaRPr lang="nl-NL" dirty="0"/>
          </a:p>
          <a:p>
            <a:pPr marL="0" indent="0">
              <a:buNone/>
            </a:pPr>
            <a:r>
              <a:rPr lang="nl-NL" b="1" dirty="0"/>
              <a:t> </a:t>
            </a:r>
            <a:endParaRPr lang="nl-NL" dirty="0"/>
          </a:p>
        </p:txBody>
      </p:sp>
      <p:graphicFrame>
        <p:nvGraphicFramePr>
          <p:cNvPr id="4" name="Tabel 3">
            <a:extLst>
              <a:ext uri="{FF2B5EF4-FFF2-40B4-BE49-F238E27FC236}">
                <a16:creationId xmlns:a16="http://schemas.microsoft.com/office/drawing/2014/main" id="{9EDCEA83-C33C-4DAA-B3A7-82755767BAAA}"/>
              </a:ext>
            </a:extLst>
          </p:cNvPr>
          <p:cNvGraphicFramePr>
            <a:graphicFrameLocks noGrp="1"/>
          </p:cNvGraphicFramePr>
          <p:nvPr>
            <p:extLst>
              <p:ext uri="{D42A27DB-BD31-4B8C-83A1-F6EECF244321}">
                <p14:modId xmlns:p14="http://schemas.microsoft.com/office/powerpoint/2010/main" val="516792643"/>
              </p:ext>
            </p:extLst>
          </p:nvPr>
        </p:nvGraphicFramePr>
        <p:xfrm>
          <a:off x="2110423" y="2628106"/>
          <a:ext cx="5731192" cy="2946400"/>
        </p:xfrm>
        <a:graphic>
          <a:graphicData uri="http://schemas.openxmlformats.org/drawingml/2006/table">
            <a:tbl>
              <a:tblPr/>
              <a:tblGrid>
                <a:gridCol w="2865596">
                  <a:extLst>
                    <a:ext uri="{9D8B030D-6E8A-4147-A177-3AD203B41FA5}">
                      <a16:colId xmlns:a16="http://schemas.microsoft.com/office/drawing/2014/main" val="4203059443"/>
                    </a:ext>
                  </a:extLst>
                </a:gridCol>
                <a:gridCol w="2865596">
                  <a:extLst>
                    <a:ext uri="{9D8B030D-6E8A-4147-A177-3AD203B41FA5}">
                      <a16:colId xmlns:a16="http://schemas.microsoft.com/office/drawing/2014/main" val="2508882135"/>
                    </a:ext>
                  </a:extLst>
                </a:gridCol>
              </a:tblGrid>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Sophie</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Ella</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631628"/>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Loek</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Koen</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384569"/>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Suze</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Marjon</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544723"/>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Sarah</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Marte</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659481"/>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Jona</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Teun</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466480"/>
                  </a:ext>
                </a:extLst>
              </a:tr>
              <a:tr h="0">
                <a:tc>
                  <a:txBody>
                    <a:bodyPr/>
                    <a:lstStyle/>
                    <a:p>
                      <a:pPr rtl="0" fontAlgn="t">
                        <a:spcBef>
                          <a:spcPts val="0"/>
                        </a:spcBef>
                        <a:spcAft>
                          <a:spcPts val="0"/>
                        </a:spcAft>
                      </a:pPr>
                      <a:r>
                        <a:rPr lang="nl-NL" sz="1100" b="0" i="0" u="none" strike="noStrike" dirty="0" err="1">
                          <a:solidFill>
                            <a:srgbClr val="000000"/>
                          </a:solidFill>
                          <a:effectLst/>
                          <a:latin typeface="Arial" panose="020B0604020202020204" pitchFamily="34" charset="0"/>
                        </a:rPr>
                        <a:t>Marre</a:t>
                      </a:r>
                      <a:r>
                        <a:rPr lang="nl-NL" sz="1100" b="0" i="0" u="none" strike="noStrike" dirty="0">
                          <a:solidFill>
                            <a:srgbClr val="000000"/>
                          </a:solidFill>
                          <a:effectLst/>
                          <a:latin typeface="Arial" panose="020B0604020202020204" pitchFamily="34" charset="0"/>
                        </a:rPr>
                        <a:t> + Nina + </a:t>
                      </a:r>
                      <a:endParaRPr lang="nl-NL"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Anna</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100439"/>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Hasse</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Maurits</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334361"/>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Noor</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Tanne</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39378"/>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Famke</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Donna</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245346"/>
                  </a:ext>
                </a:extLst>
              </a:tr>
              <a:tr h="0">
                <a:tc>
                  <a:txBody>
                    <a:bodyPr/>
                    <a:lstStyle/>
                    <a:p>
                      <a:pPr rtl="0" fontAlgn="t">
                        <a:spcBef>
                          <a:spcPts val="0"/>
                        </a:spcBef>
                        <a:spcAft>
                          <a:spcPts val="0"/>
                        </a:spcAft>
                      </a:pPr>
                      <a:r>
                        <a:rPr lang="nl-NL" sz="1100" b="0" i="0" u="none" strike="noStrike">
                          <a:solidFill>
                            <a:srgbClr val="000000"/>
                          </a:solidFill>
                          <a:effectLst/>
                          <a:latin typeface="Arial" panose="020B0604020202020204" pitchFamily="34" charset="0"/>
                        </a:rPr>
                        <a:t>Joel</a:t>
                      </a:r>
                      <a:endParaRPr lang="nl-N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1100" b="0" i="0" u="none" strike="noStrike" dirty="0">
                          <a:solidFill>
                            <a:srgbClr val="000000"/>
                          </a:solidFill>
                          <a:effectLst/>
                          <a:latin typeface="Arial" panose="020B0604020202020204" pitchFamily="34" charset="0"/>
                        </a:rPr>
                        <a:t>Lianne</a:t>
                      </a:r>
                      <a:endParaRPr lang="nl-NL"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721691"/>
                  </a:ext>
                </a:extLst>
              </a:tr>
            </a:tbl>
          </a:graphicData>
        </a:graphic>
      </p:graphicFrame>
      <p:sp>
        <p:nvSpPr>
          <p:cNvPr id="5" name="Rectangle 1">
            <a:extLst>
              <a:ext uri="{FF2B5EF4-FFF2-40B4-BE49-F238E27FC236}">
                <a16:creationId xmlns:a16="http://schemas.microsoft.com/office/drawing/2014/main" id="{49B4CDB6-B853-4B1D-A474-87D2E6A56FAF}"/>
              </a:ext>
            </a:extLst>
          </p:cNvPr>
          <p:cNvSpPr>
            <a:spLocks noChangeArrowheads="1"/>
          </p:cNvSpPr>
          <p:nvPr/>
        </p:nvSpPr>
        <p:spPr bwMode="auto">
          <a:xfrm>
            <a:off x="2109788" y="2627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345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AEFDB-6277-42CB-AD86-A6AB9B0ADFDE}"/>
              </a:ext>
            </a:extLst>
          </p:cNvPr>
          <p:cNvSpPr>
            <a:spLocks noGrp="1"/>
          </p:cNvSpPr>
          <p:nvPr>
            <p:ph type="title"/>
          </p:nvPr>
        </p:nvSpPr>
        <p:spPr/>
        <p:txBody>
          <a:bodyPr/>
          <a:lstStyle/>
          <a:p>
            <a:r>
              <a:rPr lang="nl-NL" dirty="0"/>
              <a:t>Een uitzetting: wat is dat precies?	</a:t>
            </a:r>
          </a:p>
        </p:txBody>
      </p:sp>
      <p:sp>
        <p:nvSpPr>
          <p:cNvPr id="3" name="Tijdelijke aanduiding voor inhoud 2">
            <a:extLst>
              <a:ext uri="{FF2B5EF4-FFF2-40B4-BE49-F238E27FC236}">
                <a16:creationId xmlns:a16="http://schemas.microsoft.com/office/drawing/2014/main" id="{1190F8D0-A4FD-48AA-900F-787AEA76645E}"/>
              </a:ext>
            </a:extLst>
          </p:cNvPr>
          <p:cNvSpPr>
            <a:spLocks noGrp="1"/>
          </p:cNvSpPr>
          <p:nvPr>
            <p:ph idx="1"/>
          </p:nvPr>
        </p:nvSpPr>
        <p:spPr/>
        <p:txBody>
          <a:bodyPr>
            <a:normAutofit/>
          </a:bodyPr>
          <a:lstStyle/>
          <a:p>
            <a:pPr marL="0" indent="0">
              <a:buNone/>
            </a:pPr>
            <a:r>
              <a:rPr lang="nl-NL" sz="2000" dirty="0"/>
              <a:t>Wat mij opviel:</a:t>
            </a:r>
          </a:p>
          <a:p>
            <a:pPr marL="0" indent="0">
              <a:buNone/>
            </a:pPr>
            <a:endParaRPr lang="nl-NL" sz="2000" dirty="0"/>
          </a:p>
          <a:p>
            <a:pPr marL="0" indent="0">
              <a:buNone/>
            </a:pPr>
            <a:r>
              <a:rPr lang="nl-NL" sz="2000" dirty="0"/>
              <a:t>Inleiding: uitdaging/introductie onderwerp. P. 70 boeken. </a:t>
            </a:r>
          </a:p>
          <a:p>
            <a:pPr marL="0" indent="0">
              <a:buNone/>
            </a:pPr>
            <a:r>
              <a:rPr lang="nl-NL" sz="2000" dirty="0"/>
              <a:t>Slot p. 71 boek. samenvattend/concluderend. </a:t>
            </a:r>
          </a:p>
          <a:p>
            <a:pPr marL="0" indent="0">
              <a:buNone/>
            </a:pPr>
            <a:endParaRPr lang="nl-NL" sz="2000" dirty="0"/>
          </a:p>
          <a:p>
            <a:pPr marL="0" indent="0">
              <a:buNone/>
            </a:pPr>
            <a:r>
              <a:rPr lang="nl-NL" sz="2000" dirty="0"/>
              <a:t>Een goede opbouw = gebruik maken van signaalwoorden, signaalzinnen etc. </a:t>
            </a:r>
          </a:p>
          <a:p>
            <a:pPr>
              <a:buFontTx/>
              <a:buChar char="-"/>
            </a:pPr>
            <a:r>
              <a:rPr lang="nl-NL" sz="2000" i="1" dirty="0"/>
              <a:t>Ten eerste, uit voorgaande blijkt, daarom…</a:t>
            </a:r>
          </a:p>
          <a:p>
            <a:pPr>
              <a:buFontTx/>
              <a:buChar char="-"/>
            </a:pPr>
            <a:r>
              <a:rPr lang="nl-NL" sz="2000" i="1" dirty="0"/>
              <a:t>Samenvattend kun je stellen dat…..</a:t>
            </a:r>
          </a:p>
        </p:txBody>
      </p:sp>
    </p:spTree>
    <p:extLst>
      <p:ext uri="{BB962C8B-B14F-4D97-AF65-F5344CB8AC3E}">
        <p14:creationId xmlns:p14="http://schemas.microsoft.com/office/powerpoint/2010/main" val="303885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AEFDB-6277-42CB-AD86-A6AB9B0ADFDE}"/>
              </a:ext>
            </a:extLst>
          </p:cNvPr>
          <p:cNvSpPr>
            <a:spLocks noGrp="1"/>
          </p:cNvSpPr>
          <p:nvPr>
            <p:ph type="title"/>
          </p:nvPr>
        </p:nvSpPr>
        <p:spPr/>
        <p:txBody>
          <a:bodyPr/>
          <a:lstStyle/>
          <a:p>
            <a:r>
              <a:rPr lang="nl-NL" dirty="0"/>
              <a:t>Een uitzetting: tips	</a:t>
            </a:r>
          </a:p>
        </p:txBody>
      </p:sp>
      <p:sp>
        <p:nvSpPr>
          <p:cNvPr id="3" name="Tijdelijke aanduiding voor inhoud 2">
            <a:extLst>
              <a:ext uri="{FF2B5EF4-FFF2-40B4-BE49-F238E27FC236}">
                <a16:creationId xmlns:a16="http://schemas.microsoft.com/office/drawing/2014/main" id="{1190F8D0-A4FD-48AA-900F-787AEA76645E}"/>
              </a:ext>
            </a:extLst>
          </p:cNvPr>
          <p:cNvSpPr>
            <a:spLocks noGrp="1"/>
          </p:cNvSpPr>
          <p:nvPr>
            <p:ph idx="1"/>
          </p:nvPr>
        </p:nvSpPr>
        <p:spPr/>
        <p:txBody>
          <a:bodyPr>
            <a:normAutofit lnSpcReduction="10000"/>
          </a:bodyPr>
          <a:lstStyle/>
          <a:p>
            <a:pPr>
              <a:buFontTx/>
              <a:buChar char="-"/>
            </a:pPr>
            <a:r>
              <a:rPr lang="nl-NL" sz="2000" dirty="0"/>
              <a:t>Toon: zo min mogelijk ‘ik’. </a:t>
            </a:r>
          </a:p>
          <a:p>
            <a:pPr>
              <a:buFontTx/>
              <a:buChar char="-"/>
            </a:pPr>
            <a:r>
              <a:rPr lang="nl-NL" sz="2000" dirty="0"/>
              <a:t>Zo min mogelijk spreektaal. </a:t>
            </a:r>
          </a:p>
          <a:p>
            <a:pPr>
              <a:buFontTx/>
              <a:buChar char="-"/>
            </a:pPr>
            <a:r>
              <a:rPr lang="nl-NL" sz="2000" dirty="0"/>
              <a:t>Probeer met een ‘pakkende’ zin je tekst te openen en te sluiten. </a:t>
            </a:r>
          </a:p>
          <a:p>
            <a:pPr>
              <a:buFontTx/>
              <a:buChar char="-"/>
            </a:pPr>
            <a:r>
              <a:rPr lang="nl-NL" sz="2000" dirty="0" err="1"/>
              <a:t>Één</a:t>
            </a:r>
            <a:r>
              <a:rPr lang="nl-NL" sz="2000" dirty="0"/>
              <a:t> deelonderwerp per alinea. </a:t>
            </a:r>
          </a:p>
          <a:p>
            <a:pPr>
              <a:buFontTx/>
              <a:buChar char="-"/>
            </a:pPr>
            <a:r>
              <a:rPr lang="nl-NL" sz="2000" dirty="0"/>
              <a:t>Een mooie opmaak (lettertype, witregels, plaatje, kopjes?) </a:t>
            </a:r>
          </a:p>
          <a:p>
            <a:pPr>
              <a:buFontTx/>
              <a:buChar char="-"/>
            </a:pPr>
            <a:endParaRPr lang="nl-NL" sz="2000" dirty="0"/>
          </a:p>
          <a:p>
            <a:pPr>
              <a:buFontTx/>
              <a:buChar char="-"/>
            </a:pPr>
            <a:endParaRPr lang="nl-NL" sz="2000" dirty="0"/>
          </a:p>
          <a:p>
            <a:pPr>
              <a:buFontTx/>
              <a:buChar char="-"/>
            </a:pPr>
            <a:r>
              <a:rPr lang="nl-NL" sz="2000" dirty="0"/>
              <a:t>Het verwerken van je artikel:</a:t>
            </a:r>
          </a:p>
          <a:p>
            <a:pPr>
              <a:buFontTx/>
              <a:buChar char="-"/>
            </a:pPr>
            <a:r>
              <a:rPr lang="nl-NL" sz="2000" i="1" dirty="0"/>
              <a:t>Uit onderzoek, gepubliceerd in de AD, blijkt, dat jongerentaal de laatste tien jaar enorm verandert. </a:t>
            </a:r>
          </a:p>
          <a:p>
            <a:pPr marL="0" indent="0">
              <a:buNone/>
            </a:pPr>
            <a:endParaRPr lang="nl-NL" sz="2000" dirty="0"/>
          </a:p>
        </p:txBody>
      </p:sp>
    </p:spTree>
    <p:extLst>
      <p:ext uri="{BB962C8B-B14F-4D97-AF65-F5344CB8AC3E}">
        <p14:creationId xmlns:p14="http://schemas.microsoft.com/office/powerpoint/2010/main" val="316115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AEFDB-6277-42CB-AD86-A6AB9B0ADFDE}"/>
              </a:ext>
            </a:extLst>
          </p:cNvPr>
          <p:cNvSpPr>
            <a:spLocks noGrp="1"/>
          </p:cNvSpPr>
          <p:nvPr>
            <p:ph type="title"/>
          </p:nvPr>
        </p:nvSpPr>
        <p:spPr/>
        <p:txBody>
          <a:bodyPr/>
          <a:lstStyle/>
          <a:p>
            <a:r>
              <a:rPr lang="nl-NL" dirty="0"/>
              <a:t>Inleveren deze week	</a:t>
            </a:r>
          </a:p>
        </p:txBody>
      </p:sp>
      <p:sp>
        <p:nvSpPr>
          <p:cNvPr id="3" name="Tijdelijke aanduiding voor inhoud 2">
            <a:extLst>
              <a:ext uri="{FF2B5EF4-FFF2-40B4-BE49-F238E27FC236}">
                <a16:creationId xmlns:a16="http://schemas.microsoft.com/office/drawing/2014/main" id="{1190F8D0-A4FD-48AA-900F-787AEA76645E}"/>
              </a:ext>
            </a:extLst>
          </p:cNvPr>
          <p:cNvSpPr>
            <a:spLocks noGrp="1"/>
          </p:cNvSpPr>
          <p:nvPr>
            <p:ph idx="1"/>
          </p:nvPr>
        </p:nvSpPr>
        <p:spPr/>
        <p:txBody>
          <a:bodyPr>
            <a:normAutofit/>
          </a:bodyPr>
          <a:lstStyle/>
          <a:p>
            <a:r>
              <a:rPr lang="nl-NL" sz="2000" dirty="0"/>
              <a:t>In </a:t>
            </a:r>
            <a:r>
              <a:rPr lang="nl-NL" sz="2000" dirty="0" err="1"/>
              <a:t>elo</a:t>
            </a:r>
            <a:r>
              <a:rPr lang="nl-NL" sz="2000" dirty="0"/>
              <a:t> (magister):</a:t>
            </a:r>
          </a:p>
          <a:p>
            <a:endParaRPr lang="nl-NL" sz="2000" dirty="0"/>
          </a:p>
          <a:p>
            <a:pPr marL="0" indent="0">
              <a:buNone/>
            </a:pPr>
            <a:r>
              <a:rPr lang="nl-NL" sz="2000" dirty="0"/>
              <a:t>1</a:t>
            </a:r>
            <a:r>
              <a:rPr lang="nl-NL" sz="2000" baseline="30000" dirty="0"/>
              <a:t>e</a:t>
            </a:r>
            <a:r>
              <a:rPr lang="nl-NL" sz="2000" dirty="0"/>
              <a:t> versie</a:t>
            </a:r>
          </a:p>
          <a:p>
            <a:pPr marL="0" indent="0">
              <a:buNone/>
            </a:pPr>
            <a:r>
              <a:rPr lang="nl-NL" sz="2000" dirty="0"/>
              <a:t>Beoordeling</a:t>
            </a:r>
          </a:p>
          <a:p>
            <a:pPr marL="0" indent="0">
              <a:buNone/>
            </a:pPr>
            <a:r>
              <a:rPr lang="nl-NL" sz="2000" dirty="0"/>
              <a:t>2</a:t>
            </a:r>
            <a:r>
              <a:rPr lang="nl-NL" sz="2000" baseline="30000" dirty="0"/>
              <a:t>e</a:t>
            </a:r>
            <a:r>
              <a:rPr lang="nl-NL" sz="2000" dirty="0"/>
              <a:t> versie (nette versie)</a:t>
            </a:r>
          </a:p>
          <a:p>
            <a:pPr marL="0" indent="0">
              <a:buNone/>
            </a:pPr>
            <a:r>
              <a:rPr lang="nl-NL" sz="2000" dirty="0"/>
              <a:t>Uitwerking onderzoek als bijlage. </a:t>
            </a:r>
          </a:p>
          <a:p>
            <a:pPr marL="0" indent="0">
              <a:buNone/>
            </a:pPr>
            <a:r>
              <a:rPr lang="nl-NL" sz="2000" dirty="0"/>
              <a:t>1 artikel dat je verwerkt hebt in je uiteenzetting (of de link)</a:t>
            </a:r>
          </a:p>
        </p:txBody>
      </p:sp>
    </p:spTree>
    <p:extLst>
      <p:ext uri="{BB962C8B-B14F-4D97-AF65-F5344CB8AC3E}">
        <p14:creationId xmlns:p14="http://schemas.microsoft.com/office/powerpoint/2010/main" val="99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AEFDB-6277-42CB-AD86-A6AB9B0ADFDE}"/>
              </a:ext>
            </a:extLst>
          </p:cNvPr>
          <p:cNvSpPr>
            <a:spLocks noGrp="1"/>
          </p:cNvSpPr>
          <p:nvPr>
            <p:ph type="title"/>
          </p:nvPr>
        </p:nvSpPr>
        <p:spPr/>
        <p:txBody>
          <a:bodyPr/>
          <a:lstStyle/>
          <a:p>
            <a:r>
              <a:rPr lang="nl-NL" dirty="0"/>
              <a:t> tot slot: </a:t>
            </a:r>
          </a:p>
        </p:txBody>
      </p:sp>
      <p:sp>
        <p:nvSpPr>
          <p:cNvPr id="3" name="Tijdelijke aanduiding voor inhoud 2">
            <a:extLst>
              <a:ext uri="{FF2B5EF4-FFF2-40B4-BE49-F238E27FC236}">
                <a16:creationId xmlns:a16="http://schemas.microsoft.com/office/drawing/2014/main" id="{1190F8D0-A4FD-48AA-900F-787AEA76645E}"/>
              </a:ext>
            </a:extLst>
          </p:cNvPr>
          <p:cNvSpPr>
            <a:spLocks noGrp="1"/>
          </p:cNvSpPr>
          <p:nvPr>
            <p:ph idx="1"/>
          </p:nvPr>
        </p:nvSpPr>
        <p:spPr/>
        <p:txBody>
          <a:bodyPr>
            <a:normAutofit/>
          </a:bodyPr>
          <a:lstStyle/>
          <a:p>
            <a:pPr marL="0" indent="0">
              <a:buNone/>
            </a:pPr>
            <a:r>
              <a:rPr lang="nl-NL" sz="2000" dirty="0"/>
              <a:t> Volgende week geen les </a:t>
            </a:r>
            <a:r>
              <a:rPr lang="nl-NL" sz="2000" dirty="0" err="1"/>
              <a:t>ivm</a:t>
            </a:r>
            <a:r>
              <a:rPr lang="nl-NL" sz="2000" dirty="0"/>
              <a:t> Pasen en daarna vakantie. </a:t>
            </a:r>
          </a:p>
          <a:p>
            <a:pPr marL="0" indent="0">
              <a:buNone/>
            </a:pPr>
            <a:endParaRPr lang="nl-NL" sz="2000" dirty="0"/>
          </a:p>
          <a:p>
            <a:pPr marL="0" indent="0">
              <a:buNone/>
            </a:pPr>
            <a:r>
              <a:rPr lang="nl-NL" sz="2000" dirty="0"/>
              <a:t>Ik zie jullie pas 4 mei terug, behalve de leerlingen in OP</a:t>
            </a:r>
          </a:p>
          <a:p>
            <a:pPr marL="0" indent="0">
              <a:buNone/>
            </a:pPr>
            <a:endParaRPr lang="nl-NL" sz="2000" dirty="0"/>
          </a:p>
          <a:p>
            <a:pPr marL="0" indent="0">
              <a:buNone/>
            </a:pPr>
            <a:r>
              <a:rPr lang="nl-NL" sz="2000" dirty="0"/>
              <a:t>Verzoekje; willen jullie deze week een bijdrage leveren voor de schoolkrant? </a:t>
            </a:r>
          </a:p>
          <a:p>
            <a:pPr marL="0" indent="0">
              <a:buNone/>
            </a:pPr>
            <a:r>
              <a:rPr lang="nl-NL" sz="2000" dirty="0"/>
              <a:t>Een leuke foto (van je kat die je lastig valt terwijl je huiswerk probeert te maken), een gedichtje over al die leraren die hun best doen tijdens de online lessen? Een column over het vele thuis zitten en dat je je klasgenoten bijna begint te missen? </a:t>
            </a:r>
          </a:p>
        </p:txBody>
      </p:sp>
    </p:spTree>
    <p:extLst>
      <p:ext uri="{BB962C8B-B14F-4D97-AF65-F5344CB8AC3E}">
        <p14:creationId xmlns:p14="http://schemas.microsoft.com/office/powerpoint/2010/main" val="186394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75154-3BEA-4D67-976D-51CCCF3DF60E}"/>
              </a:ext>
            </a:extLst>
          </p:cNvPr>
          <p:cNvSpPr>
            <a:spLocks noGrp="1"/>
          </p:cNvSpPr>
          <p:nvPr>
            <p:ph type="title"/>
          </p:nvPr>
        </p:nvSpPr>
        <p:spPr/>
        <p:txBody>
          <a:bodyPr/>
          <a:lstStyle/>
          <a:p>
            <a:r>
              <a:rPr lang="nl-NL" dirty="0"/>
              <a:t>Te vinden in wiki en drive (onder de opdracht)</a:t>
            </a:r>
          </a:p>
        </p:txBody>
      </p:sp>
      <p:graphicFrame>
        <p:nvGraphicFramePr>
          <p:cNvPr id="4" name="Tijdelijke aanduiding voor inhoud 3">
            <a:extLst>
              <a:ext uri="{FF2B5EF4-FFF2-40B4-BE49-F238E27FC236}">
                <a16:creationId xmlns:a16="http://schemas.microsoft.com/office/drawing/2014/main" id="{900F05C7-0DF9-44C4-9974-9523AD5523BA}"/>
              </a:ext>
            </a:extLst>
          </p:cNvPr>
          <p:cNvGraphicFramePr>
            <a:graphicFrameLocks noGrp="1"/>
          </p:cNvGraphicFramePr>
          <p:nvPr>
            <p:ph idx="1"/>
            <p:extLst>
              <p:ext uri="{D42A27DB-BD31-4B8C-83A1-F6EECF244321}">
                <p14:modId xmlns:p14="http://schemas.microsoft.com/office/powerpoint/2010/main" val="3929702601"/>
              </p:ext>
            </p:extLst>
          </p:nvPr>
        </p:nvGraphicFramePr>
        <p:xfrm>
          <a:off x="1147864" y="2013626"/>
          <a:ext cx="7636214" cy="3929973"/>
        </p:xfrm>
        <a:graphic>
          <a:graphicData uri="http://schemas.openxmlformats.org/drawingml/2006/table">
            <a:tbl>
              <a:tblPr/>
              <a:tblGrid>
                <a:gridCol w="3878363">
                  <a:extLst>
                    <a:ext uri="{9D8B030D-6E8A-4147-A177-3AD203B41FA5}">
                      <a16:colId xmlns:a16="http://schemas.microsoft.com/office/drawing/2014/main" val="1389881330"/>
                    </a:ext>
                  </a:extLst>
                </a:gridCol>
                <a:gridCol w="1303744">
                  <a:extLst>
                    <a:ext uri="{9D8B030D-6E8A-4147-A177-3AD203B41FA5}">
                      <a16:colId xmlns:a16="http://schemas.microsoft.com/office/drawing/2014/main" val="3539832783"/>
                    </a:ext>
                  </a:extLst>
                </a:gridCol>
                <a:gridCol w="2454107">
                  <a:extLst>
                    <a:ext uri="{9D8B030D-6E8A-4147-A177-3AD203B41FA5}">
                      <a16:colId xmlns:a16="http://schemas.microsoft.com/office/drawing/2014/main" val="1764589714"/>
                    </a:ext>
                  </a:extLst>
                </a:gridCol>
              </a:tblGrid>
              <a:tr h="514844">
                <a:tc gridSpan="3">
                  <a:txBody>
                    <a:bodyPr/>
                    <a:lstStyle/>
                    <a:p>
                      <a:pPr rtl="0" fontAlgn="t">
                        <a:spcBef>
                          <a:spcPts val="0"/>
                        </a:spcBef>
                        <a:spcAft>
                          <a:spcPts val="0"/>
                        </a:spcAft>
                      </a:pPr>
                      <a:r>
                        <a:rPr lang="nl-NL" sz="700" b="0" i="0" u="none" strike="noStrike">
                          <a:solidFill>
                            <a:srgbClr val="000000"/>
                          </a:solidFill>
                          <a:effectLst/>
                          <a:latin typeface="Calibri" panose="020F0502020204030204" pitchFamily="34" charset="0"/>
                        </a:rPr>
                        <a:t>beoordeling schrijfopdracht  10 vwo</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Naam leerling:                                                                 </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klas:   </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                           </a:t>
                      </a: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812299555"/>
                  </a:ext>
                </a:extLst>
              </a:tr>
              <a:tr h="628109">
                <a:tc>
                  <a:txBody>
                    <a:bodyPr/>
                    <a:lstStyle/>
                    <a:p>
                      <a:pPr rtl="0" fontAlgn="t">
                        <a:spcBef>
                          <a:spcPts val="0"/>
                        </a:spcBef>
                        <a:spcAft>
                          <a:spcPts val="0"/>
                        </a:spcAft>
                      </a:pPr>
                      <a:r>
                        <a:rPr lang="nl-NL" sz="700" b="1" i="0" u="none" strike="noStrike">
                          <a:solidFill>
                            <a:srgbClr val="000000"/>
                          </a:solidFill>
                          <a:effectLst/>
                          <a:latin typeface="Calibri" panose="020F0502020204030204" pitchFamily="34" charset="0"/>
                        </a:rPr>
                        <a:t>Inhoud</a:t>
                      </a:r>
                      <a:r>
                        <a:rPr lang="nl-NL" sz="700" b="0" i="0" u="none" strike="noStrike">
                          <a:solidFill>
                            <a:srgbClr val="000000"/>
                          </a:solidFill>
                          <a:effectLst/>
                          <a:latin typeface="Calibri" panose="020F0502020204030204" pitchFamily="34" charset="0"/>
                        </a:rPr>
                        <a:t>;</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Duidelijke structuur: inleiding/kern/slot</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Goede opbouw</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Duidelijke bron verwerkt (min. 1)</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Interessant beschreven onderwerp</a:t>
                      </a: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700" b="0" i="0" u="none" strike="noStrike">
                          <a:solidFill>
                            <a:srgbClr val="000000"/>
                          </a:solidFill>
                          <a:effectLst/>
                          <a:latin typeface="Calibri" panose="020F0502020204030204" pitchFamily="34" charset="0"/>
                        </a:rPr>
                        <a:t>M / v / rv / g / zg</a:t>
                      </a: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l-NL" sz="700" b="0" i="0" u="none" strike="noStrike">
                          <a:solidFill>
                            <a:srgbClr val="000000"/>
                          </a:solidFill>
                          <a:effectLst/>
                          <a:latin typeface="Calibri" panose="020F0502020204030204" pitchFamily="34" charset="0"/>
                        </a:rPr>
                        <a:t>opmerkingen:</a:t>
                      </a: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939190"/>
                  </a:ext>
                </a:extLst>
              </a:tr>
              <a:tr h="789427">
                <a:tc>
                  <a:txBody>
                    <a:bodyPr/>
                    <a:lstStyle/>
                    <a:p>
                      <a:pPr rtl="0" fontAlgn="t">
                        <a:spcBef>
                          <a:spcPts val="0"/>
                        </a:spcBef>
                        <a:spcAft>
                          <a:spcPts val="0"/>
                        </a:spcAft>
                      </a:pPr>
                      <a:r>
                        <a:rPr lang="nl-NL" sz="700" b="1" i="0" u="none" strike="noStrike">
                          <a:solidFill>
                            <a:srgbClr val="000000"/>
                          </a:solidFill>
                          <a:effectLst/>
                          <a:latin typeface="Calibri" panose="020F0502020204030204" pitchFamily="34" charset="0"/>
                        </a:rPr>
                        <a:t>Presentatie</a:t>
                      </a:r>
                      <a:r>
                        <a:rPr lang="nl-NL" sz="700" b="0" i="0" u="none" strike="noStrike">
                          <a:solidFill>
                            <a:srgbClr val="000000"/>
                          </a:solidFill>
                          <a:effectLst/>
                          <a:latin typeface="Calibri" panose="020F0502020204030204" pitchFamily="34" charset="0"/>
                        </a:rPr>
                        <a:t>;</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Aantrekkelijke kop + inleiding</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Slot is passend/prikkelend</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Heldere verdeling/ leest prettig</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Kopjes</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illustratie</a:t>
                      </a: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200">
                          <a:effectLst/>
                        </a:rPr>
                      </a:b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200">
                          <a:effectLst/>
                        </a:rPr>
                      </a:b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750763"/>
                  </a:ext>
                </a:extLst>
              </a:tr>
              <a:tr h="854640">
                <a:tc>
                  <a:txBody>
                    <a:bodyPr/>
                    <a:lstStyle/>
                    <a:p>
                      <a:pPr rtl="0" fontAlgn="t">
                        <a:spcBef>
                          <a:spcPts val="0"/>
                        </a:spcBef>
                        <a:spcAft>
                          <a:spcPts val="0"/>
                        </a:spcAft>
                      </a:pPr>
                      <a:r>
                        <a:rPr lang="nl-NL" sz="700" b="1" i="0" u="none" strike="noStrike">
                          <a:solidFill>
                            <a:srgbClr val="000000"/>
                          </a:solidFill>
                          <a:effectLst/>
                          <a:latin typeface="Calibri" panose="020F0502020204030204" pitchFamily="34" charset="0"/>
                        </a:rPr>
                        <a:t>Technische presentatie:</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Zinsbouw</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Spelling</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Woordgebruik passend/niet te moeilijk/te makkelijk</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Niet te veel spreektaal</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Publieksgericht</a:t>
                      </a: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200">
                          <a:effectLst/>
                        </a:rPr>
                      </a:b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200">
                          <a:effectLst/>
                        </a:rPr>
                      </a:b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225436"/>
                  </a:ext>
                </a:extLst>
              </a:tr>
              <a:tr h="1142953">
                <a:tc>
                  <a:txBody>
                    <a:bodyPr/>
                    <a:lstStyle/>
                    <a:p>
                      <a:pPr rtl="0" fontAlgn="t">
                        <a:spcBef>
                          <a:spcPts val="0"/>
                        </a:spcBef>
                        <a:spcAft>
                          <a:spcPts val="0"/>
                        </a:spcAft>
                      </a:pPr>
                      <a:r>
                        <a:rPr lang="nl-NL" sz="700" b="0" i="0" u="none" strike="noStrike">
                          <a:solidFill>
                            <a:srgbClr val="000000"/>
                          </a:solidFill>
                          <a:effectLst/>
                          <a:latin typeface="Calibri" panose="020F0502020204030204" pitchFamily="34" charset="0"/>
                        </a:rPr>
                        <a:t>Totaal:</a:t>
                      </a:r>
                      <a:endParaRPr lang="nl-NL" sz="1200">
                        <a:effectLst/>
                      </a:endParaRPr>
                    </a:p>
                    <a:p>
                      <a:pPr rtl="0" fontAlgn="t">
                        <a:spcBef>
                          <a:spcPts val="0"/>
                        </a:spcBef>
                        <a:spcAft>
                          <a:spcPts val="0"/>
                        </a:spcAft>
                      </a:pPr>
                      <a:r>
                        <a:rPr lang="nl-NL" sz="700" b="0" i="0" u="none" strike="noStrike">
                          <a:solidFill>
                            <a:srgbClr val="000000"/>
                          </a:solidFill>
                          <a:effectLst/>
                          <a:latin typeface="Calibri" panose="020F0502020204030204" pitchFamily="34" charset="0"/>
                        </a:rPr>
                        <a:t>Tops:</a:t>
                      </a:r>
                      <a:endParaRPr lang="nl-NL" sz="1200">
                        <a:effectLst/>
                      </a:endParaRPr>
                    </a:p>
                    <a:p>
                      <a:pPr rtl="0" fontAlgn="t">
                        <a:spcBef>
                          <a:spcPts val="0"/>
                        </a:spcBef>
                        <a:spcAft>
                          <a:spcPts val="0"/>
                        </a:spcAft>
                      </a:pPr>
                      <a:br>
                        <a:rPr lang="nl-NL" sz="1200">
                          <a:effectLst/>
                        </a:rPr>
                      </a:br>
                      <a:r>
                        <a:rPr lang="nl-NL" sz="700" b="0" i="0" u="none" strike="noStrike">
                          <a:solidFill>
                            <a:srgbClr val="000000"/>
                          </a:solidFill>
                          <a:effectLst/>
                          <a:latin typeface="Calibri" panose="020F0502020204030204" pitchFamily="34" charset="0"/>
                        </a:rPr>
                        <a:t>Tips;</a:t>
                      </a:r>
                      <a:endParaRPr lang="nl-NL" sz="1200">
                        <a:effectLst/>
                      </a:endParaRPr>
                    </a:p>
                    <a:p>
                      <a:pPr fontAlgn="t"/>
                      <a:br>
                        <a:rPr lang="nl-NL" sz="1200">
                          <a:effectLst/>
                        </a:rPr>
                      </a:br>
                      <a:br>
                        <a:rPr lang="nl-NL" sz="1200">
                          <a:effectLst/>
                        </a:rPr>
                      </a:b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200">
                          <a:effectLst/>
                        </a:rPr>
                      </a:br>
                      <a:endParaRPr lang="nl-NL" sz="120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200" dirty="0">
                          <a:effectLst/>
                        </a:rPr>
                      </a:br>
                      <a:endParaRPr lang="nl-NL" sz="1200" dirty="0">
                        <a:effectLst/>
                      </a:endParaRPr>
                    </a:p>
                  </a:txBody>
                  <a:tcPr marL="45764" marR="45764" marT="30509" marB="305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165921"/>
                  </a:ext>
                </a:extLst>
              </a:tr>
            </a:tbl>
          </a:graphicData>
        </a:graphic>
      </p:graphicFrame>
      <p:sp>
        <p:nvSpPr>
          <p:cNvPr id="5" name="Rectangle 1">
            <a:extLst>
              <a:ext uri="{FF2B5EF4-FFF2-40B4-BE49-F238E27FC236}">
                <a16:creationId xmlns:a16="http://schemas.microsoft.com/office/drawing/2014/main" id="{52ED0723-2E9F-43BB-AF71-C0FAEEB11705}"/>
              </a:ext>
            </a:extLst>
          </p:cNvPr>
          <p:cNvSpPr>
            <a:spLocks noChangeArrowheads="1"/>
          </p:cNvSpPr>
          <p:nvPr/>
        </p:nvSpPr>
        <p:spPr bwMode="auto">
          <a:xfrm>
            <a:off x="-3869443" y="1907589"/>
            <a:ext cx="262689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79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8FE09-C667-42AF-A609-AF662690A5A9}"/>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16975DA5-6A8E-4CD6-9053-F1AD9D2ADEC3}"/>
              </a:ext>
            </a:extLst>
          </p:cNvPr>
          <p:cNvPicPr>
            <a:picLocks noGrp="1" noChangeAspect="1"/>
          </p:cNvPicPr>
          <p:nvPr>
            <p:ph idx="1"/>
          </p:nvPr>
        </p:nvPicPr>
        <p:blipFill>
          <a:blip r:embed="rId2"/>
          <a:stretch>
            <a:fillRect/>
          </a:stretch>
        </p:blipFill>
        <p:spPr>
          <a:xfrm>
            <a:off x="6690654" y="1488281"/>
            <a:ext cx="3885929" cy="3881437"/>
          </a:xfrm>
          <a:prstGeom prst="rect">
            <a:avLst/>
          </a:prstGeom>
        </p:spPr>
      </p:pic>
      <p:sp>
        <p:nvSpPr>
          <p:cNvPr id="5" name="Rechthoek 4">
            <a:extLst>
              <a:ext uri="{FF2B5EF4-FFF2-40B4-BE49-F238E27FC236}">
                <a16:creationId xmlns:a16="http://schemas.microsoft.com/office/drawing/2014/main" id="{BE9AFCBD-B4CA-4493-BE67-A4AD53383242}"/>
              </a:ext>
            </a:extLst>
          </p:cNvPr>
          <p:cNvSpPr/>
          <p:nvPr/>
        </p:nvSpPr>
        <p:spPr>
          <a:xfrm>
            <a:off x="3048000" y="3105835"/>
            <a:ext cx="6096000" cy="646331"/>
          </a:xfrm>
          <a:prstGeom prst="rect">
            <a:avLst/>
          </a:prstGeom>
        </p:spPr>
        <p:txBody>
          <a:bodyPr>
            <a:spAutoFit/>
          </a:bodyPr>
          <a:lstStyle/>
          <a:p>
            <a:r>
              <a:rPr lang="nl-NL" dirty="0">
                <a:hlinkClick r:id="rId3"/>
              </a:rPr>
              <a:t>www.straatpoëzie.nl</a:t>
            </a:r>
            <a:r>
              <a:rPr lang="nl-NL" dirty="0"/>
              <a:t>:</a:t>
            </a:r>
          </a:p>
          <a:p>
            <a:r>
              <a:rPr lang="nl-NL" dirty="0"/>
              <a:t>Kuiperstraat in Zutphen</a:t>
            </a:r>
          </a:p>
        </p:txBody>
      </p:sp>
    </p:spTree>
    <p:extLst>
      <p:ext uri="{BB962C8B-B14F-4D97-AF65-F5344CB8AC3E}">
        <p14:creationId xmlns:p14="http://schemas.microsoft.com/office/powerpoint/2010/main" val="38285371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613</TotalTime>
  <Words>504</Words>
  <Application>Microsoft Office PowerPoint</Application>
  <PresentationFormat>Breedbeeld</PresentationFormat>
  <Paragraphs>103</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Trebuchet MS</vt:lpstr>
      <vt:lpstr>Wingdings 3</vt:lpstr>
      <vt:lpstr>Facet</vt:lpstr>
      <vt:lpstr>Online les 10 vwo les 3</vt:lpstr>
      <vt:lpstr>Wat gaan we vandaag doen?</vt:lpstr>
      <vt:lpstr>Uitwisseling uiteenzetting. </vt:lpstr>
      <vt:lpstr>Een uitzetting: wat is dat precies? </vt:lpstr>
      <vt:lpstr>Een uitzetting: tips </vt:lpstr>
      <vt:lpstr>Inleveren deze week </vt:lpstr>
      <vt:lpstr> tot slot: </vt:lpstr>
      <vt:lpstr>Te vinden in wiki en drive (onder de 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les 10 vwo</dc:title>
  <dc:creator>Esther Kogelman</dc:creator>
  <cp:lastModifiedBy>Esther Kogelman</cp:lastModifiedBy>
  <cp:revision>14</cp:revision>
  <dcterms:created xsi:type="dcterms:W3CDTF">2020-03-23T09:33:46Z</dcterms:created>
  <dcterms:modified xsi:type="dcterms:W3CDTF">2020-04-05T10:54:27Z</dcterms:modified>
</cp:coreProperties>
</file>